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3593C-4A32-425A-A5CE-ED7C1118A22F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CFA94-509C-4FF6-8BD7-3F6F9F713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CDF7-AE92-4DB4-B46B-5C9F450E72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6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2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32557-0074-4545-BA83-B3A86E61607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6FFB-5049-4E66-8681-F85395E2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7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748" y="-191068"/>
            <a:ext cx="9558430" cy="6143256"/>
          </a:xfrm>
          <a:pattFill prst="pct9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scene3d>
            <a:camera prst="perspectiveAbove"/>
            <a:lightRig rig="threePt" dir="t"/>
          </a:scene3d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endParaRPr lang="en-US" sz="27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Nutrition in </a:t>
            </a:r>
            <a:r>
              <a:rPr lang="en-US" sz="72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algae</a:t>
            </a:r>
          </a:p>
          <a:p>
            <a:pPr marL="0" indent="0" algn="ctr">
              <a:buNone/>
            </a:pP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Prepared </a:t>
            </a:r>
            <a:r>
              <a:rPr lang="en-US" sz="36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 : Prof</a:t>
            </a:r>
            <a:r>
              <a:rPr lang="en-US" sz="36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Dr. Ahmed M. Athbi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Basrah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Education for Pure Science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Department of </a:t>
            </a:r>
            <a:r>
              <a:rPr lang="en-US" sz="36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Biology</a:t>
            </a:r>
            <a:endParaRPr lang="en-US" sz="3600" dirty="0">
              <a:solidFill>
                <a:srgbClr val="7030A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960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5228" y="97217"/>
            <a:ext cx="11516437" cy="6297634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major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factor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determining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growth of algae is: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Nutrients</a:t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Inorganic nutrients: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often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determination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level of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algae growth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Eutrophy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:(Macronutrients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than </a:t>
            </a:r>
            <a:r>
              <a:rPr lang="en-US" sz="36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100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ppm)               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especially nitrogen and phosphorus</a:t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Oligotrophy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: (Macronutrient less than </a:t>
            </a:r>
            <a:r>
              <a:rPr lang="en-US" sz="36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100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ppm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)</a:t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</a:b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                      </a:t>
            </a:r>
            <a:r>
              <a:rPr lang="en-US" sz="2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itchFamily="2" charset="2"/>
              </a:rPr>
              <a:t>especially nitrogen and phosphorus</a:t>
            </a:r>
            <a: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ar-IQ" sz="2800" dirty="0"/>
              <a:t/>
            </a:r>
            <a:br>
              <a:rPr lang="ar-IQ" sz="2800" dirty="0"/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478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Macroelements</a:t>
            </a:r>
            <a:r>
              <a:rPr lang="en-US" b="1" dirty="0" smtClean="0">
                <a:solidFill>
                  <a:srgbClr val="FFFF00"/>
                </a:solidFill>
              </a:rPr>
              <a:t>: (Carbon, Hydrogen, oxygen,                       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b="1" dirty="0" err="1" smtClean="0">
                <a:solidFill>
                  <a:srgbClr val="FFFF00"/>
                </a:solidFill>
              </a:rPr>
              <a:t>Sulfur,Potassium,Calcium</a:t>
            </a:r>
            <a:r>
              <a:rPr lang="en-US" b="1" dirty="0" smtClean="0">
                <a:solidFill>
                  <a:srgbClr val="FFFF00"/>
                </a:solidFill>
              </a:rPr>
              <a:t>, Magnesium,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Phosphorus and Nitrogen)  Algae              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require in mach large quantities.</a:t>
            </a:r>
          </a:p>
          <a:p>
            <a:pPr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Microelements:(</a:t>
            </a:r>
            <a:r>
              <a:rPr lang="en-US" b="1" dirty="0" err="1" smtClean="0">
                <a:solidFill>
                  <a:srgbClr val="FFFF00"/>
                </a:solidFill>
              </a:rPr>
              <a:t>Iron,Menganese,Copper,Zinc</a:t>
            </a:r>
            <a:r>
              <a:rPr lang="en-US" b="1" dirty="0" smtClean="0">
                <a:solidFill>
                  <a:srgbClr val="FFFF00"/>
                </a:solidFill>
              </a:rPr>
              <a:t>,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And </a:t>
            </a:r>
            <a:r>
              <a:rPr lang="en-US" b="1" dirty="0" err="1" smtClean="0">
                <a:solidFill>
                  <a:srgbClr val="FFFF00"/>
                </a:solidFill>
              </a:rPr>
              <a:t>Molybidium</a:t>
            </a:r>
            <a:r>
              <a:rPr lang="en-US" b="1" dirty="0" smtClean="0">
                <a:solidFill>
                  <a:srgbClr val="FFFF00"/>
                </a:solidFill>
              </a:rPr>
              <a:t>)  Algae require much                 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lower quantities often as cofactors in   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enzyme systems.</a:t>
            </a:r>
          </a:p>
        </p:txBody>
      </p:sp>
    </p:spTree>
    <p:extLst>
      <p:ext uri="{BB962C8B-B14F-4D97-AF65-F5344CB8AC3E}">
        <p14:creationId xmlns:p14="http://schemas.microsoft.com/office/powerpoint/2010/main" val="12673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لمحتوى 2"/>
          <p:cNvSpPr>
            <a:spLocks noGrp="1"/>
          </p:cNvSpPr>
          <p:nvPr>
            <p:ph idx="1"/>
          </p:nvPr>
        </p:nvSpPr>
        <p:spPr>
          <a:xfrm>
            <a:off x="-1" y="0"/>
            <a:ext cx="12760657" cy="6857999"/>
          </a:xfrm>
        </p:spPr>
        <p:txBody>
          <a:bodyPr>
            <a:normAutofit lnSpcReduction="10000"/>
          </a:bodyPr>
          <a:lstStyle/>
          <a:p>
            <a:pPr marL="0" indent="0" rtl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                               </a:t>
            </a:r>
            <a:r>
              <a:rPr lang="en-US" b="1" dirty="0" smtClean="0">
                <a:solidFill>
                  <a:srgbClr val="FFFF00"/>
                </a:solidFill>
              </a:rPr>
              <a:t> Nutrition   </a:t>
            </a:r>
            <a:endParaRPr lang="en-US" b="1" dirty="0">
              <a:solidFill>
                <a:srgbClr val="FFFF00"/>
              </a:solidFill>
            </a:endParaRPr>
          </a:p>
          <a:p>
            <a:pPr algn="ctr" rtl="0">
              <a:buFontTx/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algn="l" rtl="0"/>
            <a:r>
              <a:rPr lang="en-US" sz="2400" b="1" dirty="0">
                <a:solidFill>
                  <a:srgbClr val="FFFF00"/>
                </a:solidFill>
              </a:rPr>
              <a:t>     </a:t>
            </a:r>
            <a:r>
              <a:rPr lang="en-US" b="1" dirty="0" smtClean="0">
                <a:solidFill>
                  <a:srgbClr val="FFFF00"/>
                </a:solidFill>
              </a:rPr>
              <a:t>Autotrophic                                                        Heterotrophic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    (</a:t>
            </a:r>
            <a:r>
              <a:rPr lang="en-US" b="1" dirty="0" err="1" smtClean="0">
                <a:solidFill>
                  <a:srgbClr val="FFFF00"/>
                </a:solidFill>
              </a:rPr>
              <a:t>Lithoautotrophic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                     (</a:t>
            </a:r>
            <a:r>
              <a:rPr lang="en-US" b="1" dirty="0" err="1">
                <a:solidFill>
                  <a:srgbClr val="FFFF00"/>
                </a:solidFill>
              </a:rPr>
              <a:t>Organotrophic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  <a:p>
            <a:pPr algn="l" rtl="0"/>
            <a:endParaRPr lang="en-US" sz="2400" b="1" dirty="0">
              <a:solidFill>
                <a:srgbClr val="FFFF00"/>
              </a:solidFill>
            </a:endParaRPr>
          </a:p>
          <a:p>
            <a:pPr algn="l" rtl="0"/>
            <a:endParaRPr lang="en-US" sz="2400" b="1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Photoautotrophic                                                   Chemoautotrophic    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</a:rPr>
              <a:t>Lithophotoautotrophic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ar-IQ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ar-IQ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</a:t>
            </a:r>
            <a:r>
              <a:rPr lang="ar-IQ" b="1" dirty="0" smtClean="0">
                <a:solidFill>
                  <a:srgbClr val="FFFF00"/>
                </a:solidFill>
              </a:rPr>
              <a:t>        </a:t>
            </a:r>
            <a:r>
              <a:rPr lang="en-US" b="1" dirty="0" smtClean="0">
                <a:solidFill>
                  <a:srgbClr val="FFFF00"/>
                </a:solidFill>
              </a:rPr>
              <a:t>( </a:t>
            </a:r>
            <a:r>
              <a:rPr lang="en-US" b="1" dirty="0">
                <a:solidFill>
                  <a:srgbClr val="FFFF00"/>
                </a:solidFill>
              </a:rPr>
              <a:t>Oxidation of </a:t>
            </a:r>
            <a:r>
              <a:rPr lang="en-US" b="1" dirty="0" smtClean="0">
                <a:solidFill>
                  <a:srgbClr val="FFFF00"/>
                </a:solidFill>
              </a:rPr>
              <a:t>inorganic compounds) 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(They are used light as a source of energy)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 rtl="0">
              <a:buNone/>
            </a:pPr>
            <a:endParaRPr lang="ar-IQ" b="1" dirty="0" smtClean="0">
              <a:solidFill>
                <a:srgbClr val="FFFF00"/>
              </a:solidFill>
            </a:endParaRPr>
          </a:p>
          <a:p>
            <a:pPr marL="0" indent="0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         </a:t>
            </a:r>
          </a:p>
          <a:p>
            <a:pPr algn="ctr"/>
            <a:endParaRPr lang="ar-IQ" dirty="0" smtClean="0">
              <a:solidFill>
                <a:srgbClr val="FFFF00"/>
              </a:solidFill>
            </a:endParaRPr>
          </a:p>
        </p:txBody>
      </p:sp>
      <p:cxnSp>
        <p:nvCxnSpPr>
          <p:cNvPr id="53251" name="رابط كسهم مستقيم 30"/>
          <p:cNvCxnSpPr>
            <a:cxnSpLocks noChangeShapeType="1"/>
          </p:cNvCxnSpPr>
          <p:nvPr/>
        </p:nvCxnSpPr>
        <p:spPr bwMode="auto">
          <a:xfrm flipH="1">
            <a:off x="2804167" y="466426"/>
            <a:ext cx="1191904" cy="70382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2" name="رابط كسهم مستقيم 31"/>
          <p:cNvCxnSpPr>
            <a:cxnSpLocks noChangeShapeType="1"/>
          </p:cNvCxnSpPr>
          <p:nvPr/>
        </p:nvCxnSpPr>
        <p:spPr bwMode="auto">
          <a:xfrm>
            <a:off x="5357150" y="466426"/>
            <a:ext cx="1337198" cy="4319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3" name="رابط كسهم مستقيم 33"/>
          <p:cNvCxnSpPr>
            <a:cxnSpLocks noChangeShapeType="1"/>
          </p:cNvCxnSpPr>
          <p:nvPr/>
        </p:nvCxnSpPr>
        <p:spPr bwMode="auto">
          <a:xfrm flipH="1">
            <a:off x="1384799" y="2002575"/>
            <a:ext cx="635070" cy="73891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4" name="رابط كسهم مستقيم 36"/>
          <p:cNvCxnSpPr>
            <a:cxnSpLocks noChangeShapeType="1"/>
          </p:cNvCxnSpPr>
          <p:nvPr/>
        </p:nvCxnSpPr>
        <p:spPr bwMode="auto">
          <a:xfrm>
            <a:off x="2804167" y="1933384"/>
            <a:ext cx="38100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4058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عنصر نائب للمحتوى 2"/>
          <p:cNvSpPr>
            <a:spLocks noGrp="1"/>
          </p:cNvSpPr>
          <p:nvPr>
            <p:ph idx="1"/>
          </p:nvPr>
        </p:nvSpPr>
        <p:spPr>
          <a:xfrm>
            <a:off x="382138" y="533400"/>
            <a:ext cx="11559654" cy="6324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                                                    </a:t>
            </a:r>
            <a:r>
              <a:rPr lang="en-US" b="1" dirty="0" smtClean="0">
                <a:solidFill>
                  <a:srgbClr val="FFFF00"/>
                </a:solidFill>
              </a:rPr>
              <a:t>Heterotrophic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                    (</a:t>
            </a:r>
            <a:r>
              <a:rPr lang="en-US" b="1" dirty="0" err="1" smtClean="0">
                <a:solidFill>
                  <a:srgbClr val="FFFF00"/>
                </a:solidFill>
              </a:rPr>
              <a:t>Organotrophic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Photoheterotrophic                                               Chemoheterotrophic</a:t>
            </a:r>
          </a:p>
          <a:p>
            <a:pPr algn="l" rtl="0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Photoorganotrophic</a:t>
            </a:r>
            <a:r>
              <a:rPr lang="en-US" b="1" smtClean="0">
                <a:solidFill>
                  <a:srgbClr val="FFFF00"/>
                </a:solidFill>
              </a:rPr>
              <a:t>                                               </a:t>
            </a:r>
            <a:r>
              <a:rPr lang="en-US" b="1" dirty="0" smtClean="0">
                <a:solidFill>
                  <a:srgbClr val="FFFF00"/>
                </a:solidFill>
              </a:rPr>
              <a:t>Chemoorganotrophic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(Using </a:t>
            </a:r>
            <a:r>
              <a:rPr lang="en-US" b="1" dirty="0">
                <a:solidFill>
                  <a:srgbClr val="FFFF00"/>
                </a:solidFill>
              </a:rPr>
              <a:t>light as a </a:t>
            </a:r>
            <a:r>
              <a:rPr lang="en-US" b="1" dirty="0" smtClean="0">
                <a:solidFill>
                  <a:srgbClr val="FFFF00"/>
                </a:solidFill>
              </a:rPr>
              <a:t>source</a:t>
            </a:r>
            <a:r>
              <a:rPr lang="en-US" b="1" dirty="0">
                <a:solidFill>
                  <a:srgbClr val="FFFF00"/>
                </a:solidFill>
              </a:rPr>
              <a:t> of energy</a:t>
            </a:r>
            <a:r>
              <a:rPr lang="en-US" b="1" dirty="0" smtClean="0">
                <a:solidFill>
                  <a:srgbClr val="FFFF00"/>
                </a:solidFill>
              </a:rPr>
              <a:t>)                  (Oxidotion </a:t>
            </a:r>
            <a:r>
              <a:rPr lang="en-US" b="1" dirty="0">
                <a:solidFill>
                  <a:srgbClr val="FFFF00"/>
                </a:solidFill>
              </a:rPr>
              <a:t>organic </a:t>
            </a:r>
            <a:r>
              <a:rPr lang="en-US" b="1" dirty="0" smtClean="0">
                <a:solidFill>
                  <a:srgbClr val="FFFF00"/>
                </a:solidFill>
              </a:rPr>
              <a:t>compounds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  <a:p>
            <a:pPr algn="l" rtl="0">
              <a:buNone/>
            </a:pPr>
            <a:r>
              <a:rPr lang="en-US" b="1" dirty="0"/>
              <a:t>            </a:t>
            </a:r>
            <a:endParaRPr lang="ar-IQ" b="1" dirty="0">
              <a:solidFill>
                <a:srgbClr val="FFFF00"/>
              </a:solidFill>
            </a:endParaRPr>
          </a:p>
        </p:txBody>
      </p:sp>
      <p:cxnSp>
        <p:nvCxnSpPr>
          <p:cNvPr id="54275" name="رابط كسهم مستقيم 4"/>
          <p:cNvCxnSpPr>
            <a:cxnSpLocks noChangeShapeType="1"/>
          </p:cNvCxnSpPr>
          <p:nvPr/>
        </p:nvCxnSpPr>
        <p:spPr bwMode="auto">
          <a:xfrm flipH="1">
            <a:off x="3375545" y="1572336"/>
            <a:ext cx="1332932" cy="9803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276" name="رابط كسهم مستقيم 5"/>
          <p:cNvCxnSpPr>
            <a:cxnSpLocks noChangeShapeType="1"/>
          </p:cNvCxnSpPr>
          <p:nvPr/>
        </p:nvCxnSpPr>
        <p:spPr bwMode="auto">
          <a:xfrm>
            <a:off x="6264323" y="1645977"/>
            <a:ext cx="1339755" cy="8330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20422065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صر نائب للمحتوى 2"/>
          <p:cNvSpPr>
            <a:spLocks noGrp="1"/>
          </p:cNvSpPr>
          <p:nvPr>
            <p:ph idx="1"/>
          </p:nvPr>
        </p:nvSpPr>
        <p:spPr>
          <a:xfrm>
            <a:off x="95534" y="-13648"/>
            <a:ext cx="11996381" cy="70854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err="1" smtClean="0">
                <a:solidFill>
                  <a:srgbClr val="FFFF00"/>
                </a:solidFill>
              </a:rPr>
              <a:t>Phagotrophy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holozic</a:t>
            </a:r>
            <a:r>
              <a:rPr lang="en-US" b="1" dirty="0" smtClean="0">
                <a:solidFill>
                  <a:srgbClr val="FFFF00"/>
                </a:solidFill>
              </a:rPr>
              <a:t>): absorbance food into food vesicles.</a:t>
            </a:r>
          </a:p>
          <a:p>
            <a:pPr algn="l" rtl="0"/>
            <a:r>
              <a:rPr lang="en-US" b="1" i="1" dirty="0" err="1" smtClean="0">
                <a:solidFill>
                  <a:srgbClr val="FF0000"/>
                </a:solidFill>
              </a:rPr>
              <a:t>Gymnodium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gracilentum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Saprophytic: Autotrophic algae live of  a dead materials.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l" rtl="0"/>
            <a:r>
              <a:rPr lang="en-US" b="1" dirty="0" err="1" smtClean="0">
                <a:solidFill>
                  <a:srgbClr val="FFFF00"/>
                </a:solidFill>
              </a:rPr>
              <a:t>Osmotophic</a:t>
            </a:r>
            <a:r>
              <a:rPr lang="en-US" b="1" dirty="0" smtClean="0">
                <a:solidFill>
                  <a:srgbClr val="FFFF00"/>
                </a:solidFill>
              </a:rPr>
              <a:t>: absorbance nutrient through the plasma 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membrane.</a:t>
            </a:r>
          </a:p>
          <a:p>
            <a:pPr algn="l" rtl="0"/>
            <a:r>
              <a:rPr lang="en-US" b="1" i="1" dirty="0" err="1" smtClean="0">
                <a:solidFill>
                  <a:srgbClr val="FF0000"/>
                </a:solidFill>
              </a:rPr>
              <a:t>Dinobryon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divergens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Parasitic algae: Heterotrophic algae live of host </a:t>
            </a:r>
          </a:p>
          <a:p>
            <a:pPr algn="l" rtl="0"/>
            <a:r>
              <a:rPr lang="en-US" b="1" i="1" dirty="0" err="1" smtClean="0">
                <a:solidFill>
                  <a:srgbClr val="FF0000"/>
                </a:solidFill>
              </a:rPr>
              <a:t>Cephaleuros</a:t>
            </a:r>
            <a:r>
              <a:rPr lang="en-US" b="1" dirty="0" smtClean="0">
                <a:solidFill>
                  <a:srgbClr val="FFFF00"/>
                </a:solidFill>
              </a:rPr>
              <a:t> and </a:t>
            </a:r>
            <a:r>
              <a:rPr lang="en-US" b="1" i="1" dirty="0" err="1" smtClean="0">
                <a:solidFill>
                  <a:srgbClr val="FF0000"/>
                </a:solidFill>
              </a:rPr>
              <a:t>Chlorochytrium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Auxotrophic: </a:t>
            </a:r>
            <a:r>
              <a:rPr lang="en-US" b="1" dirty="0" err="1" smtClean="0">
                <a:solidFill>
                  <a:srgbClr val="FFFF00"/>
                </a:solidFill>
              </a:rPr>
              <a:t>particulary</a:t>
            </a:r>
            <a:r>
              <a:rPr lang="en-US" b="1" dirty="0" smtClean="0">
                <a:solidFill>
                  <a:srgbClr val="FFFF00"/>
                </a:solidFill>
              </a:rPr>
              <a:t> the flagellates requiring a small a  mount of an organic compounds but not an energy source such as vitamin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</a:t>
            </a:r>
            <a:r>
              <a:rPr lang="en-US" b="1" i="1" dirty="0" err="1" smtClean="0">
                <a:solidFill>
                  <a:srgbClr val="FF0000"/>
                </a:solidFill>
              </a:rPr>
              <a:t>Fragilidium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subglobosum</a:t>
            </a:r>
            <a:endParaRPr lang="en-US" b="1" i="1" dirty="0">
              <a:solidFill>
                <a:srgbClr val="FF0000"/>
              </a:solidFill>
            </a:endParaRPr>
          </a:p>
          <a:p>
            <a:pPr algn="l" rtl="0"/>
            <a:r>
              <a:rPr lang="en-US" b="1" dirty="0" err="1" smtClean="0">
                <a:solidFill>
                  <a:srgbClr val="FFFF00"/>
                </a:solidFill>
              </a:rPr>
              <a:t>Mexotrophic</a:t>
            </a:r>
            <a:r>
              <a:rPr lang="en-US" b="1" dirty="0" smtClean="0">
                <a:solidFill>
                  <a:srgbClr val="FFFF00"/>
                </a:solidFill>
              </a:rPr>
              <a:t>: using organic compounds in the media</a:t>
            </a:r>
            <a:endParaRPr lang="ar-IQ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4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216</Words>
  <Application>Microsoft Office PowerPoint</Application>
  <PresentationFormat>Widescreen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Andalus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 The major factor determining the growth of algae is:  Nutrients  Inorganic nutrients: often determination                   the level of algae growth.  Eutrophy:(Macronutrients more than 100 ppm)                                   especially nitrogen and phosphorus  Oligotrophy: (Macronutrient less than 100 ppm)                        especially nitrogen and phosphorus  </vt:lpstr>
      <vt:lpstr>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aliathbi@yahoo.co.uk</dc:creator>
  <cp:lastModifiedBy>aliathbi@yahoo.co.uk</cp:lastModifiedBy>
  <cp:revision>28</cp:revision>
  <dcterms:created xsi:type="dcterms:W3CDTF">2019-03-17T19:46:10Z</dcterms:created>
  <dcterms:modified xsi:type="dcterms:W3CDTF">2019-05-25T08:15:56Z</dcterms:modified>
</cp:coreProperties>
</file>